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316" r:id="rId15"/>
    <p:sldId id="270" r:id="rId16"/>
    <p:sldId id="317" r:id="rId17"/>
    <p:sldId id="271" r:id="rId18"/>
    <p:sldId id="272" r:id="rId19"/>
    <p:sldId id="273" r:id="rId20"/>
    <p:sldId id="282" r:id="rId21"/>
    <p:sldId id="283" r:id="rId22"/>
    <p:sldId id="284" r:id="rId23"/>
    <p:sldId id="315" r:id="rId24"/>
    <p:sldId id="285" r:id="rId25"/>
    <p:sldId id="319" r:id="rId26"/>
    <p:sldId id="313" r:id="rId27"/>
    <p:sldId id="314" r:id="rId28"/>
    <p:sldId id="318" r:id="rId29"/>
    <p:sldId id="307" r:id="rId30"/>
    <p:sldId id="308" r:id="rId31"/>
    <p:sldId id="30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D215B2-A918-47A6-933D-A38892BBB921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9A1490-DA5B-44E6-A0D4-B1B999100B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986917-1355-4E50-A2B0-E35B781FE69B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r-Latn-CS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r-Latn-CS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00BC92-E2B1-4067-9066-2AC99E7CA685}" type="slidenum">
              <a:rPr lang="sr-Latn-C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r-Latn-C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4100" name="Picture 8" descr="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2304255"/>
          </a:xfrm>
        </p:spPr>
        <p:txBody>
          <a:bodyPr/>
          <a:lstStyle/>
          <a:p>
            <a:r>
              <a:rPr lang="sr-Cyrl-RS" sz="1800" dirty="0" smtClean="0"/>
              <a:t/>
            </a:r>
            <a:br>
              <a:rPr lang="sr-Cyrl-RS" sz="1800" dirty="0" smtClean="0"/>
            </a:br>
            <a:r>
              <a:rPr lang="en-US" sz="1800" dirty="0" err="1" smtClean="0"/>
              <a:t>Интегрисане</a:t>
            </a:r>
            <a:r>
              <a:rPr lang="en-US" sz="1800" dirty="0" smtClean="0"/>
              <a:t> </a:t>
            </a:r>
            <a:r>
              <a:rPr lang="en-US" sz="1800" dirty="0" err="1" smtClean="0"/>
              <a:t>академске</a:t>
            </a:r>
            <a:r>
              <a:rPr lang="en-US" sz="1800" dirty="0" smtClean="0"/>
              <a:t> </a:t>
            </a:r>
            <a:r>
              <a:rPr lang="en-US" sz="1800" dirty="0" err="1" smtClean="0"/>
              <a:t>студије</a:t>
            </a:r>
            <a:r>
              <a:rPr lang="en-US" sz="1800" dirty="0" smtClean="0"/>
              <a:t> </a:t>
            </a:r>
            <a:r>
              <a:rPr lang="en-US" sz="1800" dirty="0" err="1" smtClean="0"/>
              <a:t>фармације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Д04 </a:t>
            </a:r>
            <a:r>
              <a:rPr lang="sr-Cyrl-CS" sz="1800" dirty="0" smtClean="0"/>
              <a:t>ФАРМАКО</a:t>
            </a:r>
            <a:r>
              <a:rPr lang="en-US" sz="1800" dirty="0" smtClean="0"/>
              <a:t>ЕПИДЕМИОЛОГИЈА</a:t>
            </a:r>
            <a:r>
              <a:rPr lang="sr-Cyrl-RS" sz="1800" dirty="0" smtClean="0"/>
              <a:t/>
            </a:r>
            <a:br>
              <a:rPr lang="sr-Cyrl-RS" sz="1800" dirty="0" smtClean="0"/>
            </a:br>
            <a:r>
              <a:rPr lang="en-US" sz="1800" dirty="0" smtClean="0"/>
              <a:t>4. </a:t>
            </a:r>
            <a:r>
              <a:rPr lang="en-US" sz="1800" dirty="0" err="1" smtClean="0"/>
              <a:t>недеља</a:t>
            </a:r>
            <a:r>
              <a:rPr lang="en-US" sz="1800" dirty="0" smtClean="0"/>
              <a:t> </a:t>
            </a:r>
            <a:r>
              <a:rPr lang="sr-Cyrl-RS" sz="1800" dirty="0" smtClean="0"/>
              <a:t>наставе</a:t>
            </a:r>
            <a:br>
              <a:rPr lang="sr-Cyrl-RS" sz="18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fr-FR" sz="2400" dirty="0" smtClean="0"/>
              <a:t> </a:t>
            </a:r>
            <a:r>
              <a:rPr lang="fr-FR" sz="3200" b="1" dirty="0" err="1" smtClean="0">
                <a:solidFill>
                  <a:schemeClr val="accent2">
                    <a:lumMod val="75000"/>
                  </a:schemeClr>
                </a:solidFill>
              </a:rPr>
              <a:t>Студије</a:t>
            </a:r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3200" b="1" dirty="0" err="1" smtClean="0">
                <a:solidFill>
                  <a:schemeClr val="accent2">
                    <a:lumMod val="75000"/>
                  </a:schemeClr>
                </a:solidFill>
              </a:rPr>
              <a:t>коришћења</a:t>
            </a:r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3200" b="1" dirty="0" err="1" smtClean="0">
                <a:solidFill>
                  <a:schemeClr val="accent2">
                    <a:lumMod val="75000"/>
                  </a:schemeClr>
                </a:solidFill>
              </a:rPr>
              <a:t>лекова</a:t>
            </a:r>
            <a:r>
              <a:rPr lang="sr-Cyrl-RS" sz="3200" b="1" dirty="0" smtClean="0">
                <a:solidFill>
                  <a:schemeClr val="accent2">
                    <a:lumMod val="75000"/>
                  </a:schemeClr>
                </a:solidFill>
              </a:rPr>
              <a:t> и</a:t>
            </a:r>
            <a:br>
              <a:rPr lang="sr-Cyrl-RS" sz="32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sr-Cyrl-RS" sz="32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АБЦ анализа 	</a:t>
            </a:r>
            <a:r>
              <a:rPr lang="sr-Cyrl-R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sr-Cyrl-RS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fr-FR" sz="3200" dirty="0" smtClean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</p:txBody>
      </p:sp>
      <p:sp>
        <p:nvSpPr>
          <p:cNvPr id="6147" name="Subtitle 4"/>
          <p:cNvSpPr>
            <a:spLocks noGrp="1"/>
          </p:cNvSpPr>
          <p:nvPr>
            <p:ph type="subTitle" idx="1"/>
          </p:nvPr>
        </p:nvSpPr>
        <p:spPr>
          <a:xfrm>
            <a:off x="2563688" y="5254352"/>
            <a:ext cx="6400800" cy="982960"/>
          </a:xfrm>
        </p:spPr>
        <p:txBody>
          <a:bodyPr/>
          <a:lstStyle/>
          <a:p>
            <a:r>
              <a:rPr lang="sr-Cyrl-RS" sz="2000" dirty="0" smtClean="0"/>
              <a:t>Доц</a:t>
            </a:r>
            <a:r>
              <a:rPr lang="en-US" sz="2000" dirty="0" smtClean="0"/>
              <a:t>. </a:t>
            </a:r>
            <a:r>
              <a:rPr lang="en-US" sz="2000" dirty="0" err="1" smtClean="0"/>
              <a:t>др</a:t>
            </a:r>
            <a:r>
              <a:rPr lang="en-US" sz="2000" dirty="0" smtClean="0"/>
              <a:t> </a:t>
            </a:r>
            <a:r>
              <a:rPr lang="sr-Cyrl-RS" sz="2000" dirty="0" smtClean="0"/>
              <a:t>Радиша Павловић</a:t>
            </a:r>
            <a:endParaRPr lang="en-US" sz="2000" dirty="0" smtClean="0"/>
          </a:p>
        </p:txBody>
      </p:sp>
    </p:spTree>
  </p:cSld>
  <p:clrMapOvr>
    <a:masterClrMapping/>
  </p:clrMapOvr>
  <p:transition advTm="596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435280" cy="1296144"/>
          </a:xfrm>
        </p:spPr>
        <p:txBody>
          <a:bodyPr/>
          <a:lstStyle/>
          <a:p>
            <a:r>
              <a:rPr lang="sr-Cyrl-RS" sz="3200" dirty="0" smtClean="0">
                <a:solidFill>
                  <a:schemeClr val="accent2">
                    <a:lumMod val="50000"/>
                  </a:schemeClr>
                </a:solidFill>
              </a:rPr>
              <a:t>Карактеристике 4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568952" cy="4464496"/>
          </a:xfrm>
        </p:spPr>
        <p:txBody>
          <a:bodyPr/>
          <a:lstStyle/>
          <a:p>
            <a:r>
              <a:rPr lang="ru-RU" sz="2800" dirty="0" smtClean="0"/>
              <a:t>Омогућавају процену да ли су интервенције за побољшање употребе лекова имале жељени ефекат, као и да ли су и у којој мери други фактори утицали на образац употребе, укључујући регулаторне промене, политику надокнаде (позитивна листа), промотивне активности фармацеутске индустрије...</a:t>
            </a:r>
          </a:p>
          <a:p>
            <a:r>
              <a:rPr lang="ru-RU" sz="2800" dirty="0" smtClean="0"/>
              <a:t>Баве се и медицинским (нежељена дејства), социјалним и економским аспектима употребе лекова</a:t>
            </a:r>
            <a:endParaRPr lang="en-US" sz="2800" dirty="0"/>
          </a:p>
        </p:txBody>
      </p:sp>
    </p:spTree>
  </p:cSld>
  <p:clrMapOvr>
    <a:masterClrMapping/>
  </p:clrMapOvr>
  <p:transition advTm="3085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Дизајн студија коришћења лекова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Методолошки могу бити квантитативне или квалитативне студије</a:t>
            </a:r>
            <a:endParaRPr lang="en-US" dirty="0"/>
          </a:p>
        </p:txBody>
      </p:sp>
    </p:spTree>
  </p:cSld>
  <p:clrMapOvr>
    <a:masterClrMapping/>
  </p:clrMapOvr>
  <p:transition advTm="1172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204690"/>
            <a:ext cx="8964488" cy="4896718"/>
          </a:xfrm>
        </p:spPr>
        <p:txBody>
          <a:bodyPr/>
          <a:lstStyle/>
          <a:p>
            <a:r>
              <a:rPr lang="ru-RU" sz="2400" u="sng" dirty="0" smtClean="0"/>
              <a:t>Квантитативно</a:t>
            </a:r>
            <a:r>
              <a:rPr lang="ru-RU" sz="2400" dirty="0" smtClean="0"/>
              <a:t> истраживање бави се количинама; подаци могу бити  представљени нумерички</a:t>
            </a:r>
            <a:r>
              <a:rPr lang="sr-Cyrl-RS" sz="2400" dirty="0" smtClean="0"/>
              <a:t> или </a:t>
            </a:r>
            <a:r>
              <a:rPr lang="ru-RU" sz="2400" dirty="0" smtClean="0"/>
              <a:t>категоријски и мере се у различитим јединицама</a:t>
            </a:r>
          </a:p>
          <a:p>
            <a:r>
              <a:rPr lang="ru-RU" sz="2400" dirty="0" smtClean="0"/>
              <a:t>Обично започиње унапред дефинисаном хипотезом или теоријом, након чега следи прикупљање података да би се добио одговор на формулисана истраживачка питања</a:t>
            </a:r>
          </a:p>
          <a:p>
            <a:r>
              <a:rPr lang="ru-RU" sz="2400" dirty="0" smtClean="0"/>
              <a:t>Повезаности између варијабли од интереса и разлике између категорија могу се проучавати коришћењем различитих статистичких метода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Квантитативне студије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5545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Квантитативне дескриптивне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87588"/>
            <a:ext cx="8496944" cy="4525962"/>
          </a:xfrm>
        </p:spPr>
        <p:txBody>
          <a:bodyPr/>
          <a:lstStyle/>
          <a:p>
            <a:r>
              <a:rPr lang="ru-RU" sz="2400" dirty="0" smtClean="0"/>
              <a:t>Најједноставније </a:t>
            </a:r>
            <a:r>
              <a:rPr lang="ru-RU" sz="2400" u="sng" dirty="0" smtClean="0"/>
              <a:t>квантитативне </a:t>
            </a:r>
            <a:r>
              <a:rPr lang="ru-RU" sz="2400" dirty="0" smtClean="0"/>
              <a:t>студије употребе лекова су </a:t>
            </a:r>
            <a:r>
              <a:rPr lang="ru-RU" sz="2400" u="sng" dirty="0" smtClean="0"/>
              <a:t>дескриптивне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Оне идентификују обрасце или трендове употребе лекова, без икаквог покушаја извлачења закључака о факторима који утичу на употребу</a:t>
            </a:r>
          </a:p>
          <a:p>
            <a:r>
              <a:rPr lang="ru-RU" sz="2400" dirty="0" smtClean="0"/>
              <a:t>Циљеви ових студија могу бити квантификација постојећег стања, трендова и временског трајања употребе лекова у односу на различите нивое здравственог система – институционални, локални, државни или регионални аспект</a:t>
            </a:r>
            <a:endParaRPr lang="en-US" sz="2400" dirty="0"/>
          </a:p>
        </p:txBody>
      </p:sp>
    </p:spTree>
  </p:cSld>
  <p:clrMapOvr>
    <a:masterClrMapping/>
  </p:clrMapOvr>
  <p:transition advTm="6503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Квантитативне дескриптивне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ru-RU" sz="2800" dirty="0" smtClean="0"/>
              <a:t>проценити употребу </a:t>
            </a:r>
            <a:r>
              <a:rPr lang="sr-Cyrl-RS" sz="2800" dirty="0" smtClean="0"/>
              <a:t>лекова</a:t>
            </a:r>
            <a:r>
              <a:rPr lang="ru-RU" sz="2800" dirty="0" smtClean="0"/>
              <a:t> у популацији према старости, полу, морбидитету и другим карактеристикама, те идентификовати подручја могућег прекомерног или недовољног кориштења лекова</a:t>
            </a:r>
          </a:p>
          <a:p>
            <a:endParaRPr lang="ru-RU" sz="2800" dirty="0" smtClean="0"/>
          </a:p>
          <a:p>
            <a:r>
              <a:rPr lang="ru-RU" sz="2800" dirty="0" smtClean="0"/>
              <a:t>могу описивати квалитет прописивања, издавања или употребе лекова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ransition advTm="4037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Квантитативне дескриптивне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Могу се користити као извор података за израчунавање учесталости пријављивања нежељених реакција на лекове у контексту система спонтаног пријављивања</a:t>
            </a:r>
            <a:endParaRPr lang="sr-Latn-RS" sz="2800" dirty="0" smtClean="0"/>
          </a:p>
          <a:p>
            <a:endParaRPr lang="ru-RU" sz="2800" dirty="0" smtClean="0"/>
          </a:p>
          <a:p>
            <a:endParaRPr lang="ru-RU" sz="2800" dirty="0" smtClean="0"/>
          </a:p>
        </p:txBody>
      </p:sp>
    </p:spTree>
  </p:cSld>
  <p:clrMapOvr>
    <a:masterClrMapping/>
  </p:clrMapOvr>
  <p:transition advTm="41945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Квантитативне дескриптивне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2"/>
          </a:xfrm>
        </p:spPr>
        <p:txBody>
          <a:bodyPr/>
          <a:lstStyle/>
          <a:p>
            <a:r>
              <a:rPr lang="ru-RU" sz="2400" dirty="0" smtClean="0"/>
              <a:t>да се прати употреба специфичних терапијских категорија где се могу предвидети одређени проблеми (нпр. оп</a:t>
            </a:r>
            <a:r>
              <a:rPr lang="sr-Cyrl-RS" sz="2400" dirty="0" smtClean="0"/>
              <a:t>и</a:t>
            </a:r>
            <a:r>
              <a:rPr lang="ru-RU" sz="2400" dirty="0" smtClean="0"/>
              <a:t>јати, седативи и хипнотици, други психотропни лекови); </a:t>
            </a:r>
          </a:p>
          <a:p>
            <a:r>
              <a:rPr lang="ru-RU" sz="2400" dirty="0" smtClean="0"/>
              <a:t>посматрати ефекте информативних и регулаторних активности (нпр. упозорења о штетним догађајима, брисања лекова из регистра...)</a:t>
            </a:r>
          </a:p>
          <a:p>
            <a:r>
              <a:rPr lang="ru-RU" sz="2400" dirty="0" smtClean="0"/>
              <a:t>као маркери за врло грубе процене преваленције болести (нпр. антипаркинсонски лекови за Паркинсонову болест)</a:t>
            </a:r>
          </a:p>
          <a:p>
            <a:r>
              <a:rPr lang="ru-RU" sz="2400" dirty="0" smtClean="0"/>
              <a:t>планирати увоз, производњу и дистрибуцију лекова</a:t>
            </a:r>
          </a:p>
          <a:p>
            <a:r>
              <a:rPr lang="ru-RU" sz="2400" dirty="0" smtClean="0"/>
              <a:t>проценити потрошњу лекова</a:t>
            </a:r>
            <a:endParaRPr lang="en-US" dirty="0"/>
          </a:p>
        </p:txBody>
      </p:sp>
    </p:spTree>
  </p:cSld>
  <p:clrMapOvr>
    <a:masterClrMapping/>
  </p:clrMapOvr>
  <p:transition advTm="82214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Квантитативне аналитичке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87588"/>
            <a:ext cx="8435280" cy="4525962"/>
          </a:xfrm>
        </p:spPr>
        <p:txBody>
          <a:bodyPr/>
          <a:lstStyle/>
          <a:p>
            <a:r>
              <a:rPr lang="ru-RU" sz="2800" u="sng" dirty="0" smtClean="0"/>
              <a:t>Аналитичке квантитативне </a:t>
            </a:r>
            <a:r>
              <a:rPr lang="ru-RU" sz="2800" dirty="0" smtClean="0"/>
              <a:t>студије имају за циљ дубље разумевање фактора који објашњавају обрасце употребе лекова</a:t>
            </a:r>
          </a:p>
          <a:p>
            <a:endParaRPr lang="ru-RU" sz="2800" dirty="0" smtClean="0"/>
          </a:p>
          <a:p>
            <a:r>
              <a:rPr lang="ru-RU" sz="2800" dirty="0" smtClean="0"/>
              <a:t>Најзначајнији модели аналитичких студија су кохортне студије и студије случај - контрола</a:t>
            </a:r>
            <a:r>
              <a:rPr lang="ru-RU" dirty="0" smtClean="0"/>
              <a:t>.</a:t>
            </a:r>
            <a:endParaRPr lang="en-US" dirty="0"/>
          </a:p>
        </p:txBody>
      </p:sp>
    </p:spTree>
  </p:cSld>
  <p:clrMapOvr>
    <a:masterClrMapping/>
  </p:clrMapOvr>
  <p:transition advTm="4155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Квалитативне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31430"/>
            <a:ext cx="9144000" cy="4525962"/>
          </a:xfrm>
        </p:spPr>
        <p:txBody>
          <a:bodyPr/>
          <a:lstStyle/>
          <a:p>
            <a:r>
              <a:rPr lang="ru-RU" sz="2800" u="sng" dirty="0" smtClean="0"/>
              <a:t>Квалитативно</a:t>
            </a:r>
            <a:r>
              <a:rPr lang="ru-RU" sz="2800" dirty="0" smtClean="0"/>
              <a:t> истраживање се, с друге стране, односи на испитивање, анализу и интерпретацију запажања ради откривања основних значења и образаца при употреби лекова</a:t>
            </a:r>
          </a:p>
          <a:p>
            <a:endParaRPr lang="ru-RU" sz="2800" dirty="0" smtClean="0"/>
          </a:p>
          <a:p>
            <a:r>
              <a:rPr lang="ru-RU" sz="2800" dirty="0" smtClean="0"/>
              <a:t>Укључују информације које нису у нумеричком облику и прикупљене су кроз дискусије у оквиру фокус група, отворене упитнике или интервјуе </a:t>
            </a:r>
          </a:p>
        </p:txBody>
      </p:sp>
    </p:spTree>
  </p:cSld>
  <p:clrMapOvr>
    <a:masterClrMapping/>
  </p:clrMapOvr>
  <p:transition advTm="35423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Квалитативне студије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287588"/>
            <a:ext cx="8712968" cy="4525962"/>
          </a:xfrm>
        </p:spPr>
        <p:txBody>
          <a:bodyPr/>
          <a:lstStyle/>
          <a:p>
            <a:r>
              <a:rPr lang="ru-RU" sz="2800" dirty="0" smtClean="0"/>
              <a:t>Могу се користити за испитивање становишта лекара, прописивача и пацијената како би се добила сазнања и боље разумеле различите појаве при примени лекова</a:t>
            </a:r>
          </a:p>
          <a:p>
            <a:endParaRPr lang="ru-RU" sz="2800" dirty="0" smtClean="0"/>
          </a:p>
          <a:p>
            <a:r>
              <a:rPr lang="ru-RU" sz="2800" dirty="0" smtClean="0"/>
              <a:t>Оцењују погодност употребе лекова, обично повезујући податке о прописивању са разлозима таквог прописивања</a:t>
            </a:r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ransition advTm="3889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Студије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коришћења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лекова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ru-RU" dirty="0" smtClean="0"/>
          </a:p>
          <a:p>
            <a:r>
              <a:rPr lang="en-US" sz="2400" dirty="0" smtClean="0"/>
              <a:t>Studies of Drug Utilization</a:t>
            </a:r>
            <a:endParaRPr lang="sr-Cyrl-RS" sz="2400" dirty="0" smtClean="0"/>
          </a:p>
          <a:p>
            <a:r>
              <a:rPr lang="sr-Latn-RS" sz="2400" dirty="0" smtClean="0"/>
              <a:t>“</a:t>
            </a:r>
            <a:r>
              <a:rPr lang="ru-RU" sz="2400" dirty="0" smtClean="0"/>
              <a:t>Скуп </a:t>
            </a:r>
            <a:r>
              <a:rPr lang="sr-Cyrl-RS" sz="2400" dirty="0" smtClean="0"/>
              <a:t>дескриптивних </a:t>
            </a:r>
            <a:r>
              <a:rPr lang="ru-RU" sz="2400" dirty="0" smtClean="0"/>
              <a:t>и аналитичких</a:t>
            </a:r>
            <a:r>
              <a:rPr lang="sr-Latn-RS" sz="2400" dirty="0" smtClean="0"/>
              <a:t> </a:t>
            </a:r>
            <a:r>
              <a:rPr lang="ru-RU" sz="2400" dirty="0" smtClean="0"/>
              <a:t>метода за квантификацију, разумевање и процену процеса прописивања, дозирања и потрошње лекова и за тестирање интервенција које имају за циљ да побољшају квалитет ових процеса” </a:t>
            </a:r>
            <a:endParaRPr lang="sr-Latn-RS" sz="2400" dirty="0" smtClean="0"/>
          </a:p>
          <a:p>
            <a:pPr lvl="2">
              <a:buNone/>
            </a:pPr>
            <a:r>
              <a:rPr lang="sr-Latn-RS" sz="1400" dirty="0" smtClean="0">
                <a:ea typeface="+mn-ea"/>
                <a:cs typeface="+mn-cs"/>
              </a:rPr>
              <a:t>					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Elseviers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</a:t>
            </a:r>
            <a:r>
              <a:rPr lang="sr-Cyrl-R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sr-Latn-R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</a:t>
            </a:r>
            <a:r>
              <a:rPr lang="sr-Cyrl-R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sr-Latn-R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2016</a:t>
            </a:r>
            <a:r>
              <a:rPr lang="sr-Cyrl-R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400" dirty="0" smtClean="0"/>
          </a:p>
          <a:p>
            <a:endParaRPr lang="en-US" sz="2400" dirty="0"/>
          </a:p>
        </p:txBody>
      </p:sp>
    </p:spTree>
  </p:cSld>
  <p:clrMapOvr>
    <a:masterClrMapping/>
  </p:clrMapOvr>
  <p:transition advTm="47095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Always Better Control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анализа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287588"/>
            <a:ext cx="8640960" cy="45259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„</a:t>
            </a:r>
            <a:r>
              <a:rPr lang="en-US" b="1" dirty="0" smtClean="0"/>
              <a:t>Always Better Control</a:t>
            </a:r>
            <a:r>
              <a:rPr lang="en-US" dirty="0" smtClean="0"/>
              <a:t>“</a:t>
            </a:r>
            <a:r>
              <a:rPr lang="sr-Cyrl-RS" dirty="0" smtClean="0"/>
              <a:t>анализа – аналитички метод који се примењује у различитим областима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/>
              <a:t>У домену фармакоепидемиологије и фармакоекономије доприноси бољем сагледавању управљања лековима у здравственим установама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sr-Cyrl-RS" dirty="0" smtClean="0"/>
              <a:t>    ( А – највреднији сегмент.., Ц – сегмент најмање вредности)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dirty="0" smtClean="0"/>
              <a:t>Ова методологија указује доносиоцима одлука у здравственом систему на које сегменте у потрошњи лекова треба усмерити највише пажње, али и средстава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ransition advTm="486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„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Always Better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Control“анализа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Заснована је на Паретовом принципу (</a:t>
            </a:r>
            <a:r>
              <a:rPr lang="hr-HR" smtClean="0"/>
              <a:t>Vilfredo Pareto (1848-1923)</a:t>
            </a:r>
            <a:r>
              <a:rPr lang="en-US" smtClean="0"/>
              <a:t>: </a:t>
            </a:r>
            <a:endParaRPr lang="en-US" sz="4000" smtClean="0"/>
          </a:p>
          <a:p>
            <a:pPr lvl="1" eaLnBrk="1" hangingPunct="1"/>
            <a:r>
              <a:rPr lang="en-US" smtClean="0"/>
              <a:t>20% популације поседује  80% укупног богатства</a:t>
            </a:r>
            <a:endParaRPr lang="en-US" sz="3600" smtClean="0"/>
          </a:p>
          <a:p>
            <a:pPr lvl="1" eaLnBrk="1" hangingPunct="1"/>
            <a:r>
              <a:rPr lang="en-US" smtClean="0"/>
              <a:t>20% ставки у рачуну захтева 80% улагања свих новчаних средстава......</a:t>
            </a:r>
            <a:endParaRPr lang="en-US" sz="36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2684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„Always Better Control“</a:t>
            </a:r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анализа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24710"/>
          </a:xfrm>
        </p:spPr>
        <p:txBody>
          <a:bodyPr rtlCol="0">
            <a:normAutofit fontScale="70000" lnSpcReduction="20000"/>
          </a:bodyPr>
          <a:lstStyle/>
          <a:p>
            <a:r>
              <a:rPr lang="sr-Cyrl-CS" altLang="en-US" dirty="0" smtClean="0"/>
              <a:t>Принцип </a:t>
            </a:r>
            <a:r>
              <a:rPr lang="sr-Cyrl-CS" altLang="en-US" b="1" dirty="0" smtClean="0"/>
              <a:t>70%-10 / 20%-20 / 10%-70</a:t>
            </a:r>
            <a:r>
              <a:rPr lang="sr-Cyrl-CS" altLang="en-US" dirty="0" smtClean="0"/>
              <a:t>!</a:t>
            </a:r>
          </a:p>
          <a:p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b="1" u="sng" dirty="0" smtClean="0"/>
              <a:t>А категорија </a:t>
            </a:r>
            <a:r>
              <a:rPr lang="sr-Cyrl-RS" dirty="0" smtClean="0"/>
              <a:t>– су добра (лекови) који на годишњем нивоу захтевају највећи степен новчаних улагања; 70-годишњег буџета предвиђеног за лекове се улаже у 10% лекова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b="1" u="sng" dirty="0" smtClean="0"/>
              <a:t>Б категорија </a:t>
            </a:r>
            <a:r>
              <a:rPr lang="sr-Cyrl-RS" i="1" dirty="0" smtClean="0"/>
              <a:t>– </a:t>
            </a:r>
            <a:r>
              <a:rPr lang="sr-Cyrl-RS" dirty="0" smtClean="0"/>
              <a:t>добра (лекови) који по улагању новчаних средстава представљају категорију која припада "средини"; 20% годишње потрошње укупног буџета за лекове се улаже у 20% лекова са болничке листе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sr-Cyrl-RS" b="1" u="sng" dirty="0" smtClean="0"/>
              <a:t>Ц категорија </a:t>
            </a:r>
            <a:r>
              <a:rPr lang="sr-Cyrl-RS" i="1" dirty="0" smtClean="0"/>
              <a:t>– </a:t>
            </a:r>
            <a:r>
              <a:rPr lang="sr-Cyrl-RS" dirty="0" smtClean="0"/>
              <a:t>су добра (лекови) који захтевају најмања улагања новчаних средстава; 70% свих лекова са болничке листе захтева улагања од око 10% финансијских средстава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ransition advTm="7279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ABC CLASSIFICATION LEVELS&#10;ITEMS CLASS A CLASSS B CLASS C&#10;Number of items as a&#10;% of total number.&#10;10 20 70&#10;Annual usage val..."/>
          <p:cNvPicPr>
            <a:picLocks noChangeAspect="1" noChangeArrowheads="1"/>
          </p:cNvPicPr>
          <p:nvPr/>
        </p:nvPicPr>
        <p:blipFill>
          <a:blip r:embed="rId2" cstate="print"/>
          <a:srcRect l="3889" t="21572" r="4969" b="16299"/>
          <a:stretch>
            <a:fillRect/>
          </a:stretch>
        </p:blipFill>
        <p:spPr bwMode="auto">
          <a:xfrm>
            <a:off x="152660" y="1268760"/>
            <a:ext cx="8863952" cy="4536504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38277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Како израчунати годишњу потрошњу?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lnSpc>
                <a:spcPct val="80000"/>
              </a:lnSpc>
              <a:buFontTx/>
              <a:buNone/>
            </a:pPr>
            <a:r>
              <a:rPr lang="en-US" sz="2000" b="1" i="1" dirty="0" smtClean="0"/>
              <a:t>(</a:t>
            </a:r>
            <a:r>
              <a:rPr lang="en-US" sz="2000" b="1" i="1" dirty="0" err="1" smtClean="0"/>
              <a:t>потребе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на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годишњем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нивоу</a:t>
            </a:r>
            <a:r>
              <a:rPr lang="en-US" sz="2000" b="1" i="1" dirty="0" smtClean="0"/>
              <a:t>) x (</a:t>
            </a:r>
            <a:r>
              <a:rPr lang="en-US" sz="2000" b="1" i="1" dirty="0" err="1" smtClean="0"/>
              <a:t>јединична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цена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произво</a:t>
            </a:r>
            <a:r>
              <a:rPr lang="sr-Cyrl-RS" sz="2000" b="1" i="1" dirty="0" smtClean="0"/>
              <a:t>д</a:t>
            </a:r>
            <a:r>
              <a:rPr lang="en-US" sz="2000" b="1" i="1" dirty="0" smtClean="0"/>
              <a:t>а )</a:t>
            </a:r>
          </a:p>
          <a:p>
            <a:pPr marL="514350" indent="-514350" eaLnBrk="1" hangingPunct="1">
              <a:lnSpc>
                <a:spcPct val="80000"/>
              </a:lnSpc>
              <a:buFontTx/>
              <a:buNone/>
            </a:pPr>
            <a:endParaRPr lang="en-US" sz="2000" dirty="0" smtClean="0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dirty="0" err="1" smtClean="0"/>
              <a:t>Утврдити</a:t>
            </a:r>
            <a:r>
              <a:rPr lang="en-US" sz="2000" dirty="0" smtClean="0"/>
              <a:t> </a:t>
            </a:r>
            <a:r>
              <a:rPr lang="en-US" sz="2000" dirty="0" err="1" smtClean="0"/>
              <a:t>јединичну</a:t>
            </a:r>
            <a:r>
              <a:rPr lang="en-US" sz="2000" dirty="0" smtClean="0"/>
              <a:t> </a:t>
            </a:r>
            <a:r>
              <a:rPr lang="en-US" sz="2000" dirty="0" err="1" smtClean="0"/>
              <a:t>цену</a:t>
            </a:r>
            <a:r>
              <a:rPr lang="en-US" sz="2000" dirty="0" smtClean="0"/>
              <a:t> </a:t>
            </a:r>
            <a:r>
              <a:rPr lang="en-US" sz="2000" dirty="0" err="1" smtClean="0"/>
              <a:t>производа</a:t>
            </a:r>
            <a:r>
              <a:rPr lang="en-US" sz="2000" dirty="0" smtClean="0"/>
              <a:t> и </a:t>
            </a:r>
            <a:r>
              <a:rPr lang="en-US" sz="2000" dirty="0" err="1" smtClean="0"/>
              <a:t>потрошњу</a:t>
            </a:r>
            <a:r>
              <a:rPr lang="en-US" sz="2000" dirty="0" smtClean="0"/>
              <a:t> </a:t>
            </a:r>
            <a:r>
              <a:rPr lang="en-US" sz="2000" dirty="0" err="1" smtClean="0"/>
              <a:t>производа</a:t>
            </a:r>
            <a:r>
              <a:rPr lang="en-US" sz="2000" dirty="0" smtClean="0"/>
              <a:t> (</a:t>
            </a:r>
            <a:r>
              <a:rPr lang="en-US" sz="2000" dirty="0" err="1" smtClean="0"/>
              <a:t>лека</a:t>
            </a:r>
            <a:r>
              <a:rPr lang="en-US" sz="2000" dirty="0" smtClean="0"/>
              <a:t>)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годишњем</a:t>
            </a:r>
            <a:r>
              <a:rPr lang="en-US" sz="2000" dirty="0" smtClean="0"/>
              <a:t> </a:t>
            </a:r>
            <a:r>
              <a:rPr lang="en-US" sz="2000" dirty="0" err="1" smtClean="0"/>
              <a:t>нивоу</a:t>
            </a:r>
            <a:endParaRPr lang="en-US" sz="2000" dirty="0" smtClean="0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dirty="0" err="1" smtClean="0"/>
              <a:t>Помножити</a:t>
            </a:r>
            <a:r>
              <a:rPr lang="en-US" sz="2000" dirty="0" smtClean="0"/>
              <a:t> </a:t>
            </a:r>
            <a:r>
              <a:rPr lang="en-US" sz="2000" dirty="0" err="1" smtClean="0"/>
              <a:t>обе</a:t>
            </a:r>
            <a:r>
              <a:rPr lang="en-US" sz="2000" dirty="0" smtClean="0"/>
              <a:t> </a:t>
            </a:r>
            <a:r>
              <a:rPr lang="en-US" sz="2000" dirty="0" err="1" smtClean="0"/>
              <a:t>ставке</a:t>
            </a:r>
            <a:r>
              <a:rPr lang="en-US" sz="2000" dirty="0" smtClean="0"/>
              <a:t> </a:t>
            </a:r>
            <a:r>
              <a:rPr lang="en-US" sz="2000" dirty="0" err="1" smtClean="0"/>
              <a:t>из</a:t>
            </a:r>
            <a:r>
              <a:rPr lang="en-US" sz="2000" dirty="0" smtClean="0"/>
              <a:t> </a:t>
            </a:r>
            <a:r>
              <a:rPr lang="en-US" sz="2000" dirty="0" err="1" smtClean="0"/>
              <a:t>корака</a:t>
            </a:r>
            <a:r>
              <a:rPr lang="en-US" sz="2000" dirty="0" smtClean="0"/>
              <a:t> 1. </a:t>
            </a:r>
            <a:r>
              <a:rPr lang="en-US" sz="2000" dirty="0" err="1" smtClean="0"/>
              <a:t>како</a:t>
            </a:r>
            <a:r>
              <a:rPr lang="en-US" sz="2000" dirty="0" smtClean="0"/>
              <a:t> </a:t>
            </a:r>
            <a:r>
              <a:rPr lang="en-US" sz="2000" dirty="0" err="1" smtClean="0"/>
              <a:t>би</a:t>
            </a:r>
            <a:r>
              <a:rPr lang="en-US" sz="2000" dirty="0" smtClean="0"/>
              <a:t> </a:t>
            </a:r>
            <a:r>
              <a:rPr lang="en-US" sz="2000" dirty="0" err="1" smtClean="0"/>
              <a:t>се</a:t>
            </a:r>
            <a:r>
              <a:rPr lang="en-US" sz="2000" dirty="0" smtClean="0"/>
              <a:t> </a:t>
            </a:r>
            <a:r>
              <a:rPr lang="en-US" sz="2000" dirty="0" err="1" smtClean="0"/>
              <a:t>добила</a:t>
            </a:r>
            <a:r>
              <a:rPr lang="en-US" sz="2000" dirty="0" smtClean="0"/>
              <a:t> </a:t>
            </a:r>
            <a:r>
              <a:rPr lang="en-US" sz="2000" dirty="0" err="1" smtClean="0"/>
              <a:t>нето</a:t>
            </a:r>
            <a:r>
              <a:rPr lang="en-US" sz="2000" dirty="0" smtClean="0"/>
              <a:t> </a:t>
            </a:r>
            <a:r>
              <a:rPr lang="en-US" sz="2000" dirty="0" err="1" smtClean="0"/>
              <a:t>вредност</a:t>
            </a:r>
            <a:endParaRPr lang="en-US" sz="2000" dirty="0" smtClean="0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dirty="0" err="1" smtClean="0"/>
              <a:t>Направити</a:t>
            </a:r>
            <a:r>
              <a:rPr lang="en-US" sz="2000" dirty="0" smtClean="0"/>
              <a:t> </a:t>
            </a:r>
            <a:r>
              <a:rPr lang="en-US" sz="2000" dirty="0" err="1" smtClean="0"/>
              <a:t>документ</a:t>
            </a:r>
            <a:r>
              <a:rPr lang="en-US" sz="2000" dirty="0" smtClean="0"/>
              <a:t> у </a:t>
            </a:r>
            <a:r>
              <a:rPr lang="en-US" sz="2000" dirty="0" err="1" smtClean="0"/>
              <a:t>којем</a:t>
            </a:r>
            <a:r>
              <a:rPr lang="en-US" sz="2000" dirty="0" smtClean="0"/>
              <a:t> </a:t>
            </a:r>
            <a:r>
              <a:rPr lang="en-US" sz="2000" dirty="0" err="1" smtClean="0"/>
              <a:t>ће</a:t>
            </a:r>
            <a:r>
              <a:rPr lang="en-US" sz="2000" dirty="0" smtClean="0"/>
              <a:t> </a:t>
            </a:r>
            <a:r>
              <a:rPr lang="en-US" sz="2000" dirty="0" err="1" smtClean="0"/>
              <a:t>сви</a:t>
            </a:r>
            <a:r>
              <a:rPr lang="en-US" sz="2000" dirty="0" smtClean="0"/>
              <a:t> </a:t>
            </a:r>
            <a:r>
              <a:rPr lang="en-US" sz="2000" dirty="0" err="1" smtClean="0"/>
              <a:t>производи</a:t>
            </a:r>
            <a:r>
              <a:rPr lang="en-US" sz="2000" dirty="0" smtClean="0"/>
              <a:t> (</a:t>
            </a:r>
            <a:r>
              <a:rPr lang="en-US" sz="2000" dirty="0" err="1" smtClean="0"/>
              <a:t>лекови</a:t>
            </a:r>
            <a:r>
              <a:rPr lang="en-US" sz="2000" dirty="0" smtClean="0"/>
              <a:t>) </a:t>
            </a:r>
            <a:r>
              <a:rPr lang="en-US" sz="2000" dirty="0" err="1" smtClean="0"/>
              <a:t>бити</a:t>
            </a:r>
            <a:r>
              <a:rPr lang="en-US" sz="2000" dirty="0" smtClean="0"/>
              <a:t> </a:t>
            </a:r>
            <a:r>
              <a:rPr lang="en-US" sz="2000" dirty="0" err="1" smtClean="0"/>
              <a:t>поређани</a:t>
            </a:r>
            <a:r>
              <a:rPr lang="en-US" sz="2000" dirty="0" smtClean="0"/>
              <a:t> </a:t>
            </a:r>
            <a:r>
              <a:rPr lang="en-US" sz="2000" dirty="0" err="1" smtClean="0"/>
              <a:t>по</a:t>
            </a:r>
            <a:r>
              <a:rPr lang="en-US" sz="2000" dirty="0" smtClean="0"/>
              <a:t> </a:t>
            </a:r>
            <a:r>
              <a:rPr lang="en-US" sz="2000" dirty="0" err="1" smtClean="0"/>
              <a:t>растућим</a:t>
            </a:r>
            <a:r>
              <a:rPr lang="sr-Cyrl-RS" sz="2000" dirty="0" smtClean="0"/>
              <a:t> / опадајућим</a:t>
            </a:r>
            <a:r>
              <a:rPr lang="en-US" sz="2000" dirty="0" smtClean="0"/>
              <a:t> </a:t>
            </a:r>
            <a:r>
              <a:rPr lang="en-US" sz="2000" dirty="0" err="1" smtClean="0"/>
              <a:t>новчаним</a:t>
            </a:r>
            <a:r>
              <a:rPr lang="en-US" sz="2000" dirty="0" smtClean="0"/>
              <a:t> </a:t>
            </a:r>
            <a:r>
              <a:rPr lang="en-US" sz="2000" dirty="0" err="1" smtClean="0"/>
              <a:t>вредностима</a:t>
            </a:r>
            <a:r>
              <a:rPr lang="en-US" sz="2000" dirty="0" smtClean="0"/>
              <a:t> (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годишњем</a:t>
            </a:r>
            <a:r>
              <a:rPr lang="en-US" sz="2000" dirty="0" smtClean="0"/>
              <a:t> </a:t>
            </a:r>
            <a:r>
              <a:rPr lang="en-US" sz="2000" dirty="0" err="1" smtClean="0"/>
              <a:t>нивоу</a:t>
            </a:r>
            <a:r>
              <a:rPr lang="en-US" sz="2000" dirty="0" smtClean="0"/>
              <a:t>)</a:t>
            </a:r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dirty="0" err="1" smtClean="0"/>
              <a:t>Израчунати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процентуални</a:t>
            </a:r>
            <a:r>
              <a:rPr lang="en-US" sz="2000" dirty="0" smtClean="0"/>
              <a:t> </a:t>
            </a:r>
            <a:r>
              <a:rPr lang="en-US" sz="2000" dirty="0" err="1" smtClean="0"/>
              <a:t>удео</a:t>
            </a:r>
            <a:r>
              <a:rPr lang="en-US" sz="2000" dirty="0" smtClean="0"/>
              <a:t> </a:t>
            </a:r>
            <a:r>
              <a:rPr lang="en-US" sz="2000" dirty="0" err="1" smtClean="0"/>
              <a:t>трошкова</a:t>
            </a:r>
            <a:r>
              <a:rPr lang="en-US" sz="2000" dirty="0" smtClean="0"/>
              <a:t> </a:t>
            </a:r>
            <a:r>
              <a:rPr lang="en-US" sz="2000" dirty="0" err="1" smtClean="0"/>
              <a:t>појединачних</a:t>
            </a:r>
            <a:r>
              <a:rPr lang="en-US" sz="2000" dirty="0" smtClean="0"/>
              <a:t> </a:t>
            </a:r>
            <a:r>
              <a:rPr lang="en-US" sz="2000" dirty="0" err="1" smtClean="0"/>
              <a:t>лекова</a:t>
            </a:r>
            <a:r>
              <a:rPr lang="en-US" sz="2000" dirty="0" smtClean="0"/>
              <a:t> у </a:t>
            </a:r>
            <a:r>
              <a:rPr lang="en-US" sz="2000" dirty="0" err="1" smtClean="0"/>
              <a:t>односу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укупни</a:t>
            </a:r>
            <a:r>
              <a:rPr lang="en-US" sz="2000" dirty="0" smtClean="0"/>
              <a:t> </a:t>
            </a:r>
            <a:r>
              <a:rPr lang="en-US" sz="2000" dirty="0" err="1" smtClean="0"/>
              <a:t>буџет</a:t>
            </a:r>
            <a:endParaRPr lang="en-US" sz="2000" dirty="0" smtClean="0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dirty="0" err="1" smtClean="0"/>
              <a:t>Направити</a:t>
            </a:r>
            <a:r>
              <a:rPr lang="en-US" sz="2000" dirty="0" smtClean="0"/>
              <a:t> </a:t>
            </a:r>
            <a:r>
              <a:rPr lang="en-US" sz="2000" dirty="0" err="1" smtClean="0"/>
              <a:t>криву</a:t>
            </a:r>
            <a:r>
              <a:rPr lang="en-US" sz="2000" dirty="0" smtClean="0"/>
              <a:t> </a:t>
            </a:r>
            <a:r>
              <a:rPr lang="en-US" sz="2000" dirty="0" err="1" smtClean="0"/>
              <a:t>са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процентуалним</a:t>
            </a:r>
            <a:r>
              <a:rPr lang="en-US" sz="2000" dirty="0" smtClean="0"/>
              <a:t> </a:t>
            </a:r>
            <a:r>
              <a:rPr lang="en-US" sz="2000" dirty="0" err="1" smtClean="0"/>
              <a:t>уделом</a:t>
            </a:r>
            <a:r>
              <a:rPr lang="en-US" sz="2000" dirty="0" smtClean="0"/>
              <a:t> </a:t>
            </a:r>
            <a:r>
              <a:rPr lang="en-US" sz="2000" dirty="0" err="1" smtClean="0"/>
              <a:t>појединачних</a:t>
            </a:r>
            <a:r>
              <a:rPr lang="en-US" sz="2000" dirty="0" smtClean="0"/>
              <a:t> </a:t>
            </a:r>
            <a:r>
              <a:rPr lang="en-US" sz="2000" dirty="0" err="1" smtClean="0"/>
              <a:t>лекова</a:t>
            </a:r>
            <a:r>
              <a:rPr lang="en-US" sz="2000" dirty="0" smtClean="0"/>
              <a:t> и </a:t>
            </a:r>
            <a:r>
              <a:rPr lang="en-US" sz="2000" dirty="0" err="1" smtClean="0"/>
              <a:t>појединачних</a:t>
            </a:r>
            <a:r>
              <a:rPr lang="en-US" sz="2000" dirty="0" smtClean="0"/>
              <a:t> </a:t>
            </a:r>
            <a:r>
              <a:rPr lang="en-US" sz="2000" dirty="0" err="1" smtClean="0"/>
              <a:t>трошкова</a:t>
            </a:r>
            <a:endParaRPr lang="en-US" sz="2000" dirty="0" smtClean="0"/>
          </a:p>
          <a:p>
            <a:pPr marL="514350" indent="-514350" eaLnBrk="1" hangingPunct="1">
              <a:lnSpc>
                <a:spcPct val="80000"/>
              </a:lnSpc>
              <a:buFontTx/>
              <a:buAutoNum type="arabicPeriod"/>
            </a:pPr>
            <a:r>
              <a:rPr lang="en-US" sz="2000" dirty="0" err="1" smtClean="0"/>
              <a:t>Означити</a:t>
            </a:r>
            <a:r>
              <a:rPr lang="en-US" sz="2000" dirty="0" smtClean="0"/>
              <a:t> </a:t>
            </a:r>
            <a:r>
              <a:rPr lang="en-US" sz="2000" dirty="0" err="1" smtClean="0"/>
              <a:t>категорије</a:t>
            </a:r>
            <a:r>
              <a:rPr lang="en-US" sz="2000" dirty="0" smtClean="0"/>
              <a:t> А, Б и Ц</a:t>
            </a:r>
          </a:p>
        </p:txBody>
      </p:sp>
    </p:spTree>
  </p:cSld>
  <p:clrMapOvr>
    <a:masterClrMapping/>
  </p:clrMapOvr>
  <p:transition advTm="5635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Пример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3" y="2564904"/>
          <a:ext cx="8288653" cy="316835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31708"/>
                <a:gridCol w="784225"/>
                <a:gridCol w="894920"/>
                <a:gridCol w="1210773"/>
                <a:gridCol w="736600"/>
                <a:gridCol w="1174581"/>
                <a:gridCol w="894920"/>
                <a:gridCol w="1210773"/>
                <a:gridCol w="750153"/>
              </a:tblGrid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лек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потрошња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% потрошње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кумулативни раст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трошкови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укупни трошкови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% трошкова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кумулативни раст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b="1" u="none" strike="noStrike" dirty="0"/>
                        <a:t>категорије</a:t>
                      </a:r>
                      <a:endParaRPr lang="sr-Cyrl-RS" sz="11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10000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10%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/>
                        <a:t>15%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30,4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304000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/>
                        <a:t>70%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/>
                        <a:t>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5000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5%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51,2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256000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32%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16000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16%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/>
                        <a:t>30%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5,5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88000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11%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/>
                        <a:t>20%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r-Cyrl-RS" sz="1100" u="none" strike="noStrike"/>
                        <a:t>Б</a:t>
                      </a:r>
                      <a:endParaRPr lang="sr-Cyrl-R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14000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14%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5,14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72000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9%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30%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/>
                        <a:t>55%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1,7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51000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6,38%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/>
                        <a:t>10%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sr-Cyrl-RS" sz="1100" u="none" strike="noStrike" dirty="0"/>
                        <a:t>Ц</a:t>
                      </a:r>
                      <a:endParaRPr lang="sr-Cyrl-R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15000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15%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1,5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22500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2,81%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0,65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6500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0,81%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7599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100" u="none" strike="noStrike"/>
                        <a:t>укупно</a:t>
                      </a:r>
                      <a:endParaRPr lang="sr-Cyrl-R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100000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100%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 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/>
                        <a:t>800000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100%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459296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solidFill>
                  <a:schemeClr val="accent2">
                    <a:lumMod val="50000"/>
                  </a:schemeClr>
                </a:solidFill>
              </a:rPr>
              <a:t>VEN/VED </a:t>
            </a:r>
            <a:r>
              <a:rPr lang="sr-Cyrl-CS" altLang="en-US" dirty="0" smtClean="0">
                <a:solidFill>
                  <a:schemeClr val="accent2">
                    <a:lumMod val="50000"/>
                  </a:schemeClr>
                </a:solidFill>
              </a:rPr>
              <a:t>анализа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7588"/>
            <a:ext cx="9144000" cy="4525962"/>
          </a:xfrm>
        </p:spPr>
        <p:txBody>
          <a:bodyPr/>
          <a:lstStyle/>
          <a:p>
            <a:r>
              <a:rPr lang="en-GB" altLang="en-US" sz="2400" b="1" dirty="0" smtClean="0"/>
              <a:t>V </a:t>
            </a:r>
            <a:r>
              <a:rPr lang="sr-Cyrl-RS" altLang="en-US" sz="2400" b="1" dirty="0" smtClean="0"/>
              <a:t> - </a:t>
            </a:r>
            <a:r>
              <a:rPr lang="en-GB" altLang="en-US" sz="2400" b="1" dirty="0" smtClean="0"/>
              <a:t>Vital: </a:t>
            </a:r>
            <a:r>
              <a:rPr lang="sr-Cyrl-CS" altLang="en-US" sz="2400" dirty="0" smtClean="0"/>
              <a:t>лек који потенцијално спасава живот пацијента  – без кога се пружање основних здравствених услуга не може замислити </a:t>
            </a:r>
            <a:endParaRPr lang="en-GB" altLang="en-US" sz="2400" dirty="0" smtClean="0"/>
          </a:p>
          <a:p>
            <a:r>
              <a:rPr lang="en-GB" altLang="en-US" sz="2400" b="1" dirty="0" smtClean="0"/>
              <a:t>E </a:t>
            </a:r>
            <a:r>
              <a:rPr lang="sr-Cyrl-RS" altLang="en-US" sz="2400" b="1" dirty="0" smtClean="0"/>
              <a:t>-</a:t>
            </a:r>
            <a:r>
              <a:rPr lang="sr-Cyrl-RS" altLang="en-US" sz="2400" dirty="0" smtClean="0"/>
              <a:t> </a:t>
            </a:r>
            <a:r>
              <a:rPr lang="en-GB" altLang="en-US" sz="2400" b="1" dirty="0" smtClean="0"/>
              <a:t>Essential: </a:t>
            </a:r>
            <a:r>
              <a:rPr lang="sr-Cyrl-CS" altLang="en-US" sz="2400" dirty="0" smtClean="0"/>
              <a:t>ефективна терапија против мање озбиљних стања, чије одсуство обара квалитет услуге али је рад установе могућ</a:t>
            </a:r>
            <a:endParaRPr lang="en-GB" altLang="en-US" sz="2400" dirty="0" smtClean="0"/>
          </a:p>
          <a:p>
            <a:r>
              <a:rPr lang="en-GB" altLang="en-US" sz="2400" b="1" dirty="0" smtClean="0"/>
              <a:t>N/D</a:t>
            </a:r>
            <a:r>
              <a:rPr lang="sr-Cyrl-RS" altLang="en-US" sz="2400" b="1" dirty="0" smtClean="0"/>
              <a:t> -</a:t>
            </a:r>
            <a:r>
              <a:rPr lang="sr-Cyrl-RS" altLang="en-US" sz="2400" dirty="0" smtClean="0"/>
              <a:t> </a:t>
            </a:r>
            <a:r>
              <a:rPr lang="en-GB" altLang="en-US" sz="2400" b="1" dirty="0" smtClean="0"/>
              <a:t>Nonessential</a:t>
            </a:r>
            <a:r>
              <a:rPr lang="sr-Cyrl-CS" altLang="en-US" sz="2400" b="1" dirty="0" smtClean="0"/>
              <a:t>/</a:t>
            </a:r>
            <a:r>
              <a:rPr lang="en-GB" altLang="en-US" sz="2400" b="1" dirty="0" smtClean="0"/>
              <a:t>Desirable: </a:t>
            </a:r>
            <a:r>
              <a:rPr lang="sr-Cyrl-CS" altLang="en-US" sz="2400" dirty="0" smtClean="0"/>
              <a:t>лек за ретке индикације / или превише скуп у присуству алтернативних третмана или недоказане ефикасности – пожељан али не-неопходан</a:t>
            </a:r>
            <a:endParaRPr lang="en-GB" altLang="en-US" sz="2400" dirty="0" smtClean="0"/>
          </a:p>
          <a:p>
            <a:endParaRPr lang="en-US" dirty="0"/>
          </a:p>
        </p:txBody>
      </p:sp>
    </p:spTree>
  </p:cSld>
  <p:clrMapOvr>
    <a:masterClrMapping/>
  </p:clrMapOvr>
  <p:transition advTm="67941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Ð ÐµÐ·ÑÐ»ÑÐ°Ñ ÑÐ»Ð¸ÐºÐ° Ð·Ð° ABC i VED classification"/>
          <p:cNvPicPr>
            <a:picLocks noChangeAspect="1" noChangeArrowheads="1"/>
          </p:cNvPicPr>
          <p:nvPr/>
        </p:nvPicPr>
        <p:blipFill>
          <a:blip r:embed="rId2" cstate="print"/>
          <a:srcRect l="4398" t="18313" r="11030" b="12641"/>
          <a:stretch>
            <a:fillRect/>
          </a:stretch>
        </p:blipFill>
        <p:spPr bwMode="auto">
          <a:xfrm>
            <a:off x="575048" y="1076835"/>
            <a:ext cx="7957392" cy="4584413"/>
          </a:xfrm>
          <a:prstGeom prst="rect">
            <a:avLst/>
          </a:prstGeom>
          <a:noFill/>
        </p:spPr>
      </p:pic>
    </p:spTree>
  </p:cSld>
  <p:clrMapOvr>
    <a:masterClrMapping/>
  </p:clrMapOvr>
  <p:transition advTm="21802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5298" name="Picture 2" descr="Module 5: Chapter 3 Techniques of Inventory Control Indian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8522239" cy="20882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87624" y="4941168"/>
            <a:ext cx="532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Category 1 = AV + BV + CV + AE + AD</a:t>
            </a:r>
            <a:br>
              <a:rPr lang="en-US" sz="2000" b="1" dirty="0" smtClean="0"/>
            </a:br>
            <a:r>
              <a:rPr lang="en-US" sz="2000" b="1" dirty="0" smtClean="0"/>
              <a:t>Category 2 = BE + CE + BD</a:t>
            </a:r>
            <a:br>
              <a:rPr lang="en-US" sz="2000" b="1" dirty="0" smtClean="0"/>
            </a:br>
            <a:r>
              <a:rPr lang="en-US" sz="2000" b="1" dirty="0" smtClean="0"/>
              <a:t>Category 3 = CD</a:t>
            </a:r>
            <a:endParaRPr lang="en-US" sz="2000" dirty="0"/>
          </a:p>
        </p:txBody>
      </p:sp>
    </p:spTree>
  </p:cSld>
  <p:clrMapOvr>
    <a:masterClrMapping/>
  </p:clrMapOvr>
  <p:transition advTm="519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b="1" dirty="0" smtClean="0">
                <a:solidFill>
                  <a:schemeClr val="accent2">
                    <a:lumMod val="50000"/>
                  </a:schemeClr>
                </a:solidFill>
              </a:rPr>
              <a:t>Како одредити потрошњу лекова?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sr-Cyrl-CS" sz="2800" smtClean="0"/>
              <a:t>Одредити период за који рачунамо потрошњу лекова</a:t>
            </a:r>
            <a:endParaRPr lang="sr-Latn-CS" sz="2800" smtClean="0"/>
          </a:p>
          <a:p>
            <a:pPr marL="609600" indent="-609600" eaLnBrk="1" hangingPunct="1">
              <a:buFontTx/>
              <a:buAutoNum type="arabicPeriod"/>
            </a:pPr>
            <a:r>
              <a:rPr lang="sr-Cyrl-CS" sz="2800" smtClean="0"/>
              <a:t>Сумирати укупну количину потрошеног лека за наведени период, у природним јединицама</a:t>
            </a:r>
            <a:endParaRPr lang="sr-Latn-CS" sz="2800" smtClean="0"/>
          </a:p>
          <a:p>
            <a:pPr marL="609600" indent="-609600" eaLnBrk="1" hangingPunct="1">
              <a:buFontTx/>
              <a:buAutoNum type="arabicPeriod"/>
            </a:pPr>
            <a:r>
              <a:rPr lang="sr-Cyrl-CS" sz="2800" smtClean="0"/>
              <a:t>Наведену количину у природним јединицама заменити ДДД</a:t>
            </a:r>
            <a:endParaRPr lang="sr-Latn-CS" sz="2800" smtClean="0"/>
          </a:p>
          <a:p>
            <a:pPr marL="609600" indent="-609600" eaLnBrk="1" hangingPunct="1">
              <a:buFontTx/>
              <a:buAutoNum type="arabicPeriod"/>
            </a:pPr>
            <a:r>
              <a:rPr lang="sr-Cyrl-CS" sz="2800" smtClean="0"/>
              <a:t>Утрошену количину ДДД-а изразити на 100 болесничких дана, или на број становника</a:t>
            </a:r>
            <a:endParaRPr lang="en-US" sz="2800" smtClean="0"/>
          </a:p>
          <a:p>
            <a:pPr marL="609600" indent="-609600" eaLnBrk="1" hangingPunct="1"/>
            <a:endParaRPr lang="en-US" sz="2800" smtClean="0"/>
          </a:p>
        </p:txBody>
      </p:sp>
    </p:spTree>
  </p:cSld>
  <p:clrMapOvr>
    <a:masterClrMapping/>
  </p:clrMapOvr>
  <p:transition advTm="4373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Студије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коришћења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2">
                    <a:lumMod val="75000"/>
                  </a:schemeClr>
                </a:solidFill>
              </a:rPr>
              <a:t>лекова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sr-Cyrl-RS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RS" sz="2400" dirty="0" smtClean="0"/>
              <a:t>“</a:t>
            </a:r>
            <a:r>
              <a:rPr lang="ru-RU" sz="2400" dirty="0" smtClean="0"/>
              <a:t>Маркетинг, дистрибуција, прописивање и употреба лекова у друштву, са посебним акцентом на настале медицинске, социјалне и економске последице</a:t>
            </a:r>
            <a:r>
              <a:rPr lang="sr-Cyrl-RS" sz="2400" dirty="0" smtClean="0"/>
              <a:t>" 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sr-Cyrl-RS" sz="5100" dirty="0" smtClean="0"/>
              <a:t> 							</a:t>
            </a:r>
            <a:r>
              <a:rPr lang="sr-Cyrl-RS" sz="2400" dirty="0" smtClean="0"/>
              <a:t>СЗО </a:t>
            </a:r>
            <a:r>
              <a:rPr lang="sr-Cyrl-RS" sz="2400" i="1" dirty="0" smtClean="0"/>
              <a:t>1977.</a:t>
            </a:r>
            <a:endParaRPr lang="sr-Cyrl-RS" sz="5100" i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</p:txBody>
      </p:sp>
    </p:spTree>
  </p:cSld>
  <p:clrMapOvr>
    <a:masterClrMapping/>
  </p:clrMapOvr>
  <p:transition advTm="19291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Пример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А. На инфективном одељењу за 6 месеци потрошено је 300 кутија азитромицина (</a:t>
            </a:r>
            <a:r>
              <a:rPr lang="sr-Latn-CS" smtClean="0"/>
              <a:t>Hemomycin®</a:t>
            </a:r>
            <a:r>
              <a:rPr lang="sr-Cyrl-CS" smtClean="0"/>
              <a:t>)</a:t>
            </a:r>
            <a:r>
              <a:rPr lang="sr-Latn-CS" smtClean="0"/>
              <a:t>. </a:t>
            </a:r>
            <a:r>
              <a:rPr lang="sr-Cyrl-CS" smtClean="0"/>
              <a:t>У једнокј кутији има 3 таблете од 500 милиграма, а ДДД износи 0,3</a:t>
            </a:r>
            <a:r>
              <a:rPr lang="sr-Latn-CS" smtClean="0"/>
              <a:t>g.  Колико је потрошња у </a:t>
            </a:r>
            <a:r>
              <a:rPr lang="sr-Latn-CS" b="1" smtClean="0"/>
              <a:t>ДДД на 100 болничких дана</a:t>
            </a:r>
            <a:r>
              <a:rPr lang="sr-Latn-CS" smtClean="0"/>
              <a:t>? За наведени период било је 1000 пацијената који су </a:t>
            </a:r>
            <a:r>
              <a:rPr lang="sr-Cyrl-CS" smtClean="0"/>
              <a:t>били хоспитализовани </a:t>
            </a:r>
            <a:r>
              <a:rPr lang="sr-Latn-CS" smtClean="0"/>
              <a:t>8 дана. </a:t>
            </a:r>
            <a:endParaRPr lang="en-US" smtClean="0"/>
          </a:p>
        </p:txBody>
      </p:sp>
    </p:spTree>
  </p:cSld>
  <p:clrMapOvr>
    <a:masterClrMapping/>
  </p:clrMapOvr>
  <p:transition advTm="2883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А. Решење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550"/>
          </a:xfrm>
        </p:spPr>
        <p:txBody>
          <a:bodyPr/>
          <a:lstStyle/>
          <a:p>
            <a:pPr marL="609600" indent="-609600" eaLnBrk="1" hangingPunct="1"/>
            <a:endParaRPr lang="sr-Cyrl-CS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mtClean="0"/>
              <a:t>3 x 500 mg = 1500</a:t>
            </a:r>
            <a:endParaRPr lang="en-US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mtClean="0"/>
              <a:t>300 kutija x 1500 mg = 450 000</a:t>
            </a:r>
            <a:r>
              <a:rPr lang="en-US" smtClean="0"/>
              <a:t> mg; ДДД- 300 mg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mtClean="0"/>
              <a:t>450 000 / 300= 1500 DDD</a:t>
            </a:r>
            <a:endParaRPr lang="en-US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Cyrl-CS" smtClean="0"/>
              <a:t>100</a:t>
            </a:r>
            <a:r>
              <a:rPr lang="sr-Latn-CS" smtClean="0"/>
              <a:t>0</a:t>
            </a:r>
            <a:r>
              <a:rPr lang="sr-Cyrl-CS" smtClean="0"/>
              <a:t> x 8 = 800</a:t>
            </a:r>
            <a:r>
              <a:rPr lang="sr-Latn-CS" smtClean="0"/>
              <a:t>0</a:t>
            </a:r>
            <a:r>
              <a:rPr lang="sr-Cyrl-CS" smtClean="0"/>
              <a:t> bolničkih dana</a:t>
            </a:r>
            <a:endParaRPr lang="en-US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mtClean="0"/>
              <a:t>8000 bolničkih dana / 100 = 80 </a:t>
            </a:r>
            <a:endParaRPr lang="en-US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b="1" u="sng" smtClean="0"/>
              <a:t>1500 / 80 =18,75 DDD/100 BD.</a:t>
            </a:r>
            <a:endParaRPr lang="en-US" b="1" u="sng" smtClean="0"/>
          </a:p>
          <a:p>
            <a:pPr marL="609600" indent="-609600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 advTm="101942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287588"/>
            <a:ext cx="8291264" cy="4525962"/>
          </a:xfrm>
        </p:spPr>
        <p:txBody>
          <a:bodyPr/>
          <a:lstStyle/>
          <a:p>
            <a:pPr algn="just"/>
            <a:r>
              <a:rPr lang="ru-RU" sz="2400" dirty="0" smtClean="0"/>
              <a:t>Према овим дефиницијама, студије коришћења лекова</a:t>
            </a:r>
            <a:r>
              <a:rPr lang="en-US" sz="2400" dirty="0" smtClean="0"/>
              <a:t> </a:t>
            </a:r>
            <a:r>
              <a:rPr lang="ru-RU" sz="2400" dirty="0" smtClean="0"/>
              <a:t>се баве изучавањем медицинских и немедицинских фактора који утичу на коришћење лекова, </a:t>
            </a:r>
            <a:r>
              <a:rPr lang="sr-Cyrl-RS" sz="2400" dirty="0" smtClean="0"/>
              <a:t>али </a:t>
            </a:r>
            <a:r>
              <a:rPr lang="ru-RU" sz="2400" dirty="0" smtClean="0"/>
              <a:t>и ефектима употребе лекова на појединца</a:t>
            </a:r>
            <a:r>
              <a:rPr lang="en-US" sz="2400" dirty="0" smtClean="0"/>
              <a:t> </a:t>
            </a:r>
            <a:r>
              <a:rPr lang="ru-RU" sz="2400" dirty="0" smtClean="0"/>
              <a:t>и друштво у целини</a:t>
            </a:r>
            <a:endParaRPr lang="en-US" sz="2400" dirty="0"/>
          </a:p>
        </p:txBody>
      </p:sp>
    </p:spTree>
  </p:cSld>
  <p:clrMapOvr>
    <a:masterClrMapping/>
  </p:clrMapOvr>
  <p:transition advTm="1477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accent2">
                    <a:lumMod val="50000"/>
                  </a:schemeClr>
                </a:solidFill>
              </a:rPr>
              <a:t>Основни циљеви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идентификација проблема и његова анализа у односу на важност, узроке и последице</a:t>
            </a:r>
            <a:endParaRPr lang="sr-Latn-RS" sz="2800" dirty="0" smtClean="0"/>
          </a:p>
          <a:p>
            <a:r>
              <a:rPr lang="ru-RU" sz="2800" dirty="0" smtClean="0"/>
              <a:t>успостављање основе за доношење одлуке о решавању проблема </a:t>
            </a:r>
          </a:p>
          <a:p>
            <a:r>
              <a:rPr lang="ru-RU" sz="2800" dirty="0" smtClean="0"/>
              <a:t>процена ефеката предузетих интервенција</a:t>
            </a:r>
            <a:endParaRPr lang="en-US" sz="2800" dirty="0"/>
          </a:p>
        </p:txBody>
      </p:sp>
    </p:spTree>
  </p:cSld>
  <p:clrMapOvr>
    <a:masterClrMapping/>
  </p:clrMapOvr>
  <p:transition advTm="5831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435280" cy="1502866"/>
          </a:xfrm>
        </p:spPr>
        <p:txBody>
          <a:bodyPr/>
          <a:lstStyle/>
          <a:p>
            <a:r>
              <a:rPr lang="sr-Cyrl-RS" sz="3200" dirty="0" smtClean="0">
                <a:solidFill>
                  <a:schemeClr val="accent2">
                    <a:lumMod val="50000"/>
                  </a:schemeClr>
                </a:solidFill>
              </a:rPr>
              <a:t>Карактеристике</a:t>
            </a:r>
            <a:r>
              <a:rPr lang="sr-Latn-RS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3888606"/>
          </a:xfrm>
        </p:spPr>
        <p:txBody>
          <a:bodyPr/>
          <a:lstStyle/>
          <a:p>
            <a:r>
              <a:rPr lang="ru-RU" sz="2400" dirty="0" smtClean="0"/>
              <a:t>Описују обим и образац употребе, квалитет, </a:t>
            </a:r>
            <a:r>
              <a:rPr lang="sr-Cyrl-RS" sz="2400" dirty="0" smtClean="0"/>
              <a:t>детерминанте</a:t>
            </a:r>
            <a:r>
              <a:rPr lang="ru-RU" sz="2400" dirty="0" smtClean="0"/>
              <a:t> и исход</a:t>
            </a:r>
            <a:r>
              <a:rPr lang="sr-Latn-RS" sz="2400" dirty="0" smtClean="0"/>
              <a:t>e</a:t>
            </a:r>
            <a:r>
              <a:rPr lang="ru-RU" sz="2400" dirty="0" smtClean="0"/>
              <a:t> употребе лекова</a:t>
            </a:r>
            <a:endParaRPr lang="sr-Latn-RS" sz="2400" dirty="0" smtClean="0"/>
          </a:p>
          <a:p>
            <a:pPr>
              <a:buNone/>
            </a:pPr>
            <a:endParaRPr lang="sr-Latn-RS" sz="2400" dirty="0" smtClean="0"/>
          </a:p>
          <a:p>
            <a:r>
              <a:rPr lang="ru-RU" sz="2400" dirty="0" smtClean="0"/>
              <a:t>Дају одговоре и помажу да се схвати како се лекови користе у смислу инциденције, преваленције, трендова и трошкова током времена</a:t>
            </a:r>
            <a:endParaRPr lang="en-US" sz="2400" dirty="0"/>
          </a:p>
        </p:txBody>
      </p:sp>
    </p:spTree>
  </p:cSld>
  <p:clrMapOvr>
    <a:masterClrMapping/>
  </p:clrMapOvr>
  <p:transition advTm="3999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435280" cy="1656184"/>
          </a:xfrm>
        </p:spPr>
        <p:txBody>
          <a:bodyPr/>
          <a:lstStyle/>
          <a:p>
            <a:r>
              <a:rPr lang="sr-Cyrl-RS" sz="3200" dirty="0" smtClean="0">
                <a:solidFill>
                  <a:schemeClr val="accent2">
                    <a:lumMod val="50000"/>
                  </a:schemeClr>
                </a:solidFill>
              </a:rPr>
              <a:t>Карактеристике 1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17646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800" dirty="0" smtClean="0"/>
              <a:t>Детерминанте употребе лекова: 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карактеристике корисника (нпр. социодемографске особине и став према лековима)</a:t>
            </a:r>
          </a:p>
          <a:p>
            <a:endParaRPr lang="ru-RU" sz="2400" dirty="0" smtClean="0"/>
          </a:p>
          <a:p>
            <a:r>
              <a:rPr lang="ru-RU" sz="2400" dirty="0" smtClean="0"/>
              <a:t>карактеристике прописивача (нпр. специјалност, образовање и факторе који утичу на терапијске одлуке) </a:t>
            </a:r>
          </a:p>
          <a:p>
            <a:endParaRPr lang="ru-RU" sz="2400" dirty="0" smtClean="0"/>
          </a:p>
          <a:p>
            <a:r>
              <a:rPr lang="ru-RU" sz="2400" dirty="0" smtClean="0"/>
              <a:t>карактеристике лека (нпр. терапијска својства и трошкови)</a:t>
            </a:r>
            <a:endParaRPr lang="en-US" sz="1800" dirty="0"/>
          </a:p>
        </p:txBody>
      </p:sp>
    </p:spTree>
  </p:cSld>
  <p:clrMapOvr>
    <a:masterClrMapping/>
  </p:clrMapOvr>
  <p:transition advTm="5679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4006"/>
            <a:ext cx="8435280" cy="1358850"/>
          </a:xfrm>
        </p:spPr>
        <p:txBody>
          <a:bodyPr/>
          <a:lstStyle/>
          <a:p>
            <a:r>
              <a:rPr lang="sr-Cyrl-RS" sz="3200" dirty="0" smtClean="0">
                <a:solidFill>
                  <a:schemeClr val="accent2">
                    <a:lumMod val="50000"/>
                  </a:schemeClr>
                </a:solidFill>
              </a:rPr>
              <a:t>Карактеристике 2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424936" cy="4392488"/>
          </a:xfrm>
        </p:spPr>
        <p:txBody>
          <a:bodyPr/>
          <a:lstStyle/>
          <a:p>
            <a:r>
              <a:rPr lang="ru-RU" sz="2800" dirty="0" smtClean="0"/>
              <a:t>Показатељи квалитета употребе </a:t>
            </a:r>
            <a:r>
              <a:rPr lang="sr-Cyrl-RS" sz="2800" dirty="0" smtClean="0"/>
              <a:t>лекова</a:t>
            </a:r>
            <a:r>
              <a:rPr lang="ru-RU" sz="2800" dirty="0" smtClean="0"/>
              <a:t>:</a:t>
            </a:r>
          </a:p>
          <a:p>
            <a:endParaRPr lang="ru-RU" sz="2800" dirty="0" smtClean="0"/>
          </a:p>
          <a:p>
            <a:pPr lvl="1">
              <a:buFont typeface="Arial" pitchFamily="34" charset="0"/>
              <a:buChar char="•"/>
            </a:pPr>
            <a:r>
              <a:rPr lang="ru-RU" sz="2400" dirty="0" smtClean="0"/>
              <a:t>избор лека (придржавање смерница)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/>
              <a:t>трошкови лека (у складу са буџетским препорукама)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/>
              <a:t>дозирање лека (с</a:t>
            </a:r>
            <a:r>
              <a:rPr lang="sr-Cyrl-RS" sz="2400" dirty="0" smtClean="0"/>
              <a:t>в</a:t>
            </a:r>
            <a:r>
              <a:rPr lang="ru-RU" sz="2400" dirty="0" smtClean="0"/>
              <a:t>есност интериндивидуалних разлика у дозирању и зависност од старосне доби)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/>
              <a:t>свест о интеракцији лекова и нежељених дејстава лекова </a:t>
            </a:r>
          </a:p>
          <a:p>
            <a:pPr lvl="1">
              <a:buFont typeface="Arial" pitchFamily="34" charset="0"/>
              <a:buChar char="•"/>
            </a:pPr>
            <a:r>
              <a:rPr lang="ru-RU" sz="2400" dirty="0" smtClean="0"/>
              <a:t>свест о уделу пацијената који су свесни трошкова и користи лечења</a:t>
            </a:r>
            <a:endParaRPr lang="en-US" sz="2400" dirty="0"/>
          </a:p>
        </p:txBody>
      </p:sp>
    </p:spTree>
  </p:cSld>
  <p:clrMapOvr>
    <a:masterClrMapping/>
  </p:clrMapOvr>
  <p:transition advTm="6266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435280" cy="1574874"/>
          </a:xfrm>
        </p:spPr>
        <p:txBody>
          <a:bodyPr/>
          <a:lstStyle/>
          <a:p>
            <a:r>
              <a:rPr lang="sr-Cyrl-RS" sz="3200" dirty="0" smtClean="0">
                <a:solidFill>
                  <a:schemeClr val="accent2">
                    <a:lumMod val="50000"/>
                  </a:schemeClr>
                </a:solidFill>
              </a:rPr>
              <a:t>Карактеристике 3</a:t>
            </a:r>
            <a:endParaRPr lang="en-US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708920"/>
            <a:ext cx="8568952" cy="3888606"/>
          </a:xfrm>
        </p:spPr>
        <p:txBody>
          <a:bodyPr/>
          <a:lstStyle/>
          <a:p>
            <a:pPr algn="just"/>
            <a:r>
              <a:rPr lang="ru-RU" sz="2800" dirty="0" smtClean="0"/>
              <a:t>Могу</a:t>
            </a:r>
            <a:r>
              <a:rPr lang="sr-Latn-RS" sz="2800" dirty="0" smtClean="0"/>
              <a:t> </a:t>
            </a:r>
            <a:r>
              <a:rPr lang="ru-RU" sz="2800" dirty="0" smtClean="0"/>
              <a:t>генерисати хипотезе за даља истраживања упоређујући обрасце и трошкове употребе лекова између различитих региона или временских периода и упоређујући примећене обрасце примене лекова са тренутним препорукама и смерницама за лечење одређене болести.</a:t>
            </a:r>
            <a:endParaRPr lang="en-US" sz="2800" dirty="0"/>
          </a:p>
        </p:txBody>
      </p:sp>
    </p:spTree>
  </p:cSld>
  <p:clrMapOvr>
    <a:masterClrMapping/>
  </p:clrMapOvr>
  <p:transition advTm="7491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1390</Words>
  <Application>Microsoft Office PowerPoint</Application>
  <PresentationFormat>On-screen Show (4:3)</PresentationFormat>
  <Paragraphs>191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Default Design</vt:lpstr>
      <vt:lpstr> Интегрисане академске студије фармације Д04 ФАРМАКОЕПИДЕМИОЛОГИЈА 4. недеља наставе   Студије коришћења лекова и      АБЦ анализа     </vt:lpstr>
      <vt:lpstr>Студије  коришћења лекова </vt:lpstr>
      <vt:lpstr>Студије  коришћења лекова </vt:lpstr>
      <vt:lpstr>Slide 4</vt:lpstr>
      <vt:lpstr>Основни циљеви</vt:lpstr>
      <vt:lpstr>Карактеристике </vt:lpstr>
      <vt:lpstr>Карактеристике 1</vt:lpstr>
      <vt:lpstr>Карактеристике 2</vt:lpstr>
      <vt:lpstr>Карактеристике 3</vt:lpstr>
      <vt:lpstr>Карактеристике 4</vt:lpstr>
      <vt:lpstr>Дизајн студија коришћења лекова </vt:lpstr>
      <vt:lpstr>Квантитативне студије</vt:lpstr>
      <vt:lpstr>Квантитативне дескриптивне студије</vt:lpstr>
      <vt:lpstr>Квантитативне дескриптивне студије</vt:lpstr>
      <vt:lpstr>Квантитативне дескриптивне студије</vt:lpstr>
      <vt:lpstr>Квантитативне дескриптивне студије</vt:lpstr>
      <vt:lpstr>Квантитативне аналитичке студије</vt:lpstr>
      <vt:lpstr>Квалитативне студије</vt:lpstr>
      <vt:lpstr>Квалитативне студије</vt:lpstr>
      <vt:lpstr>Always Better Control анализа </vt:lpstr>
      <vt:lpstr>„Always Better Control“анализа </vt:lpstr>
      <vt:lpstr>„Always Better Control“ анализа </vt:lpstr>
      <vt:lpstr>Slide 23</vt:lpstr>
      <vt:lpstr> Како израчунати годишњу потрошњу?  </vt:lpstr>
      <vt:lpstr>Пример</vt:lpstr>
      <vt:lpstr>VEN/VED анализа</vt:lpstr>
      <vt:lpstr>Slide 27</vt:lpstr>
      <vt:lpstr>Slide 28</vt:lpstr>
      <vt:lpstr>Како одредити потрошњу лекова? </vt:lpstr>
      <vt:lpstr>Пример</vt:lpstr>
      <vt:lpstr>А. Решење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Интегрисане академске студије фармације Д04 ФАРМАКОЕПИДЕМИОЛОГИЈА 4. недеља наставе   Студије коришћења лекова и      АБЦ анализа     </dc:title>
  <dc:creator>Windows User</dc:creator>
  <cp:lastModifiedBy>Windows User</cp:lastModifiedBy>
  <cp:revision>76</cp:revision>
  <dcterms:created xsi:type="dcterms:W3CDTF">2020-08-25T14:46:24Z</dcterms:created>
  <dcterms:modified xsi:type="dcterms:W3CDTF">2020-09-27T16:15:03Z</dcterms:modified>
</cp:coreProperties>
</file>